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5143500" cx="9144000"/>
  <p:notesSz cx="6858000" cy="9144000"/>
  <p:embeddedFontLst>
    <p:embeddedFont>
      <p:font typeface="Roboto"/>
      <p:regular r:id="rId24"/>
      <p:bold r:id="rId25"/>
      <p:italic r:id="rId26"/>
      <p:boldItalic r:id="rId27"/>
    </p:embeddedFont>
    <p:embeddedFont>
      <p:font typeface="Nunito"/>
      <p:regular r:id="rId28"/>
      <p:bold r:id="rId29"/>
      <p:italic r:id="rId30"/>
      <p:boldItalic r:id="rId31"/>
    </p:embeddedFont>
    <p:embeddedFont>
      <p:font typeface="Nunito ExtraBold"/>
      <p:bold r:id="rId32"/>
      <p:boldItalic r:id="rId33"/>
    </p:embeddedFont>
    <p:embeddedFont>
      <p:font typeface="Nunito Medium"/>
      <p:regular r:id="rId34"/>
      <p:bold r:id="rId35"/>
      <p:italic r:id="rId36"/>
      <p:boldItalic r:id="rId37"/>
    </p:embeddedFont>
    <p:embeddedFont>
      <p:font typeface="Comfortaa"/>
      <p:regular r:id="rId38"/>
      <p:bold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Roboto-regular.fntdata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-italic.fntdata"/><Relationship Id="rId25" Type="http://schemas.openxmlformats.org/officeDocument/2006/relationships/font" Target="fonts/Roboto-bold.fntdata"/><Relationship Id="rId28" Type="http://schemas.openxmlformats.org/officeDocument/2006/relationships/font" Target="fonts/Nunito-regular.fntdata"/><Relationship Id="rId27" Type="http://schemas.openxmlformats.org/officeDocument/2006/relationships/font" Target="fonts/Robo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Nunito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Nunito-boldItalic.fntdata"/><Relationship Id="rId30" Type="http://schemas.openxmlformats.org/officeDocument/2006/relationships/font" Target="fonts/Nunito-italic.fntdata"/><Relationship Id="rId11" Type="http://schemas.openxmlformats.org/officeDocument/2006/relationships/slide" Target="slides/slide6.xml"/><Relationship Id="rId33" Type="http://schemas.openxmlformats.org/officeDocument/2006/relationships/font" Target="fonts/NunitoExtraBold-boldItalic.fntdata"/><Relationship Id="rId10" Type="http://schemas.openxmlformats.org/officeDocument/2006/relationships/slide" Target="slides/slide5.xml"/><Relationship Id="rId32" Type="http://schemas.openxmlformats.org/officeDocument/2006/relationships/font" Target="fonts/NunitoExtraBold-bold.fntdata"/><Relationship Id="rId13" Type="http://schemas.openxmlformats.org/officeDocument/2006/relationships/slide" Target="slides/slide8.xml"/><Relationship Id="rId35" Type="http://schemas.openxmlformats.org/officeDocument/2006/relationships/font" Target="fonts/NunitoMedium-bold.fntdata"/><Relationship Id="rId12" Type="http://schemas.openxmlformats.org/officeDocument/2006/relationships/slide" Target="slides/slide7.xml"/><Relationship Id="rId34" Type="http://schemas.openxmlformats.org/officeDocument/2006/relationships/font" Target="fonts/NunitoMedium-regular.fntdata"/><Relationship Id="rId15" Type="http://schemas.openxmlformats.org/officeDocument/2006/relationships/slide" Target="slides/slide10.xml"/><Relationship Id="rId37" Type="http://schemas.openxmlformats.org/officeDocument/2006/relationships/font" Target="fonts/NunitoMedium-boldItalic.fntdata"/><Relationship Id="rId14" Type="http://schemas.openxmlformats.org/officeDocument/2006/relationships/slide" Target="slides/slide9.xml"/><Relationship Id="rId36" Type="http://schemas.openxmlformats.org/officeDocument/2006/relationships/font" Target="fonts/NunitoMedium-italic.fntdata"/><Relationship Id="rId17" Type="http://schemas.openxmlformats.org/officeDocument/2006/relationships/slide" Target="slides/slide12.xml"/><Relationship Id="rId39" Type="http://schemas.openxmlformats.org/officeDocument/2006/relationships/font" Target="fonts/Comfortaa-bold.fntdata"/><Relationship Id="rId16" Type="http://schemas.openxmlformats.org/officeDocument/2006/relationships/slide" Target="slides/slide11.xml"/><Relationship Id="rId38" Type="http://schemas.openxmlformats.org/officeDocument/2006/relationships/font" Target="fonts/Comfortaa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c6f73a04f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c6f73a04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b2d0ead8b0_0_65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2b2d0ead8b0_0_6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b2d5ec4cf3_1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2b2d5ec4cf3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</a:rPr>
              <a:t>Hi, my name is Bubbles, I will be discussing the visualization and analysis of the data. </a:t>
            </a:r>
            <a:endParaRPr sz="12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</a:rPr>
              <a:t>I wanted to identify the most popular items for each category. </a:t>
            </a:r>
            <a:endParaRPr sz="12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</a:rPr>
              <a:t>Starting with the graph on the left, 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</a:rPr>
              <a:t>Burger, Steak, and Pasta are the top-selling entrees.</a:t>
            </a:r>
            <a:endParaRPr sz="12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</a:rPr>
              <a:t>On the right, Creme Brule, Cobbler, and Tiramisu are the top-selling desserts.</a:t>
            </a:r>
            <a:endParaRPr sz="12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595959"/>
              </a:solidFill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b2d5ec4cf3_1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2b2d5ec4cf3_1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</a:rPr>
              <a:t>On the left we have Vermouth and Americano as the top-selling aperitifs.</a:t>
            </a:r>
            <a:endParaRPr sz="12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</a:rPr>
              <a:t>On the right we have Caviar and Soup as the top-selling appetizers.</a:t>
            </a:r>
            <a:endParaRPr sz="12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b2d5ec4cf3_1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2b2d5ec4cf3_1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FFFFFF"/>
                </a:solidFill>
                <a:highlight>
                  <a:srgbClr val="111111"/>
                </a:highlight>
              </a:rPr>
              <a:t>Here, I wanted to do a customer analysis to identify the top 5 most loyal customers based on their total spending. </a:t>
            </a:r>
            <a:endParaRPr sz="1050">
              <a:solidFill>
                <a:srgbClr val="FFFFFF"/>
              </a:solidFill>
              <a:highlight>
                <a:srgbClr val="11111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FFFFFF"/>
              </a:solidFill>
              <a:highlight>
                <a:srgbClr val="11111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FFFFFF"/>
                </a:solidFill>
                <a:highlight>
                  <a:srgbClr val="111111"/>
                </a:highlight>
              </a:rPr>
              <a:t>5 Most Loyal Customers:</a:t>
            </a:r>
            <a:endParaRPr sz="1050">
              <a:solidFill>
                <a:srgbClr val="FFFFFF"/>
              </a:solidFill>
              <a:highlight>
                <a:srgbClr val="111111"/>
              </a:highlight>
            </a:endParaRPr>
          </a:p>
          <a:p>
            <a:pPr indent="-295275" lvl="0" marL="45720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rgbClr val="FFFFFF"/>
              </a:buClr>
              <a:buSzPts val="1050"/>
              <a:buAutoNum type="arabicPeriod"/>
            </a:pPr>
            <a:r>
              <a:rPr lang="en" sz="1050">
                <a:solidFill>
                  <a:srgbClr val="FFFFFF"/>
                </a:solidFill>
                <a:highlight>
                  <a:srgbClr val="111111"/>
                </a:highlight>
              </a:rPr>
              <a:t>Michael Baker - $4508.25</a:t>
            </a:r>
            <a:endParaRPr sz="1050">
              <a:solidFill>
                <a:srgbClr val="FFFFFF"/>
              </a:solidFill>
              <a:highlight>
                <a:srgbClr val="111111"/>
              </a:highlight>
            </a:endParaRPr>
          </a:p>
          <a:p>
            <a:pPr indent="-2952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50"/>
              <a:buAutoNum type="arabicPeriod"/>
            </a:pPr>
            <a:r>
              <a:rPr lang="en" sz="1050">
                <a:solidFill>
                  <a:srgbClr val="FFFFFF"/>
                </a:solidFill>
                <a:highlight>
                  <a:srgbClr val="111111"/>
                </a:highlight>
              </a:rPr>
              <a:t>Rachel Miller - $3835.53</a:t>
            </a:r>
            <a:endParaRPr sz="1050">
              <a:solidFill>
                <a:srgbClr val="FFFFFF"/>
              </a:solidFill>
              <a:highlight>
                <a:srgbClr val="111111"/>
              </a:highlight>
            </a:endParaRPr>
          </a:p>
          <a:p>
            <a:pPr indent="-2952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50"/>
              <a:buAutoNum type="arabicPeriod"/>
            </a:pPr>
            <a:r>
              <a:rPr lang="en" sz="1050">
                <a:solidFill>
                  <a:srgbClr val="FFFFFF"/>
                </a:solidFill>
                <a:highlight>
                  <a:srgbClr val="111111"/>
                </a:highlight>
              </a:rPr>
              <a:t>Courtney Rojas - $3795.68</a:t>
            </a:r>
            <a:endParaRPr sz="1050">
              <a:solidFill>
                <a:srgbClr val="FFFFFF"/>
              </a:solidFill>
              <a:highlight>
                <a:srgbClr val="111111"/>
              </a:highlight>
            </a:endParaRPr>
          </a:p>
          <a:p>
            <a:pPr indent="-2952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50"/>
              <a:buAutoNum type="arabicPeriod"/>
            </a:pPr>
            <a:r>
              <a:rPr lang="en" sz="1050">
                <a:solidFill>
                  <a:srgbClr val="FFFFFF"/>
                </a:solidFill>
                <a:highlight>
                  <a:srgbClr val="111111"/>
                </a:highlight>
              </a:rPr>
              <a:t>Cheryl Greene - $3722.52</a:t>
            </a:r>
            <a:endParaRPr sz="1050">
              <a:solidFill>
                <a:srgbClr val="FFFFFF"/>
              </a:solidFill>
              <a:highlight>
                <a:srgbClr val="111111"/>
              </a:highlight>
            </a:endParaRPr>
          </a:p>
          <a:p>
            <a:pPr indent="-2952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50"/>
              <a:buAutoNum type="arabicPeriod"/>
            </a:pPr>
            <a:r>
              <a:rPr lang="en" sz="1050">
                <a:solidFill>
                  <a:srgbClr val="FFFFFF"/>
                </a:solidFill>
                <a:highlight>
                  <a:srgbClr val="111111"/>
                </a:highlight>
              </a:rPr>
              <a:t>Danielle Johnson - $3498.03</a:t>
            </a:r>
            <a:endParaRPr sz="1050">
              <a:solidFill>
                <a:srgbClr val="FFFFFF"/>
              </a:solidFill>
              <a:highlight>
                <a:srgbClr val="11111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FFFFFF"/>
                </a:solidFill>
                <a:highlight>
                  <a:srgbClr val="111111"/>
                </a:highlight>
              </a:rPr>
              <a:t>Observations &amp; Recommendations:</a:t>
            </a:r>
            <a:endParaRPr sz="1050">
              <a:solidFill>
                <a:srgbClr val="FFFFFF"/>
              </a:solidFill>
              <a:highlight>
                <a:srgbClr val="111111"/>
              </a:highlight>
            </a:endParaRPr>
          </a:p>
          <a:p>
            <a:pPr indent="-295275" lvl="0" marL="45720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rgbClr val="FFFFFF"/>
              </a:buClr>
              <a:buSzPts val="1050"/>
              <a:buChar char="●"/>
            </a:pPr>
            <a:r>
              <a:rPr lang="en" sz="1050">
                <a:solidFill>
                  <a:srgbClr val="FFFFFF"/>
                </a:solidFill>
                <a:highlight>
                  <a:srgbClr val="111111"/>
                </a:highlight>
              </a:rPr>
              <a:t>Top 5 customers exhibit significant loyalty, with Michael Baker being the highest spender at $4508.25.</a:t>
            </a:r>
            <a:endParaRPr sz="1050">
              <a:solidFill>
                <a:srgbClr val="FFFFFF"/>
              </a:solidFill>
              <a:highlight>
                <a:srgbClr val="111111"/>
              </a:highlight>
            </a:endParaRPr>
          </a:p>
          <a:p>
            <a:pPr indent="-2952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50"/>
              <a:buChar char="●"/>
            </a:pPr>
            <a:r>
              <a:rPr lang="en" sz="1050">
                <a:solidFill>
                  <a:srgbClr val="FFFFFF"/>
                </a:solidFill>
                <a:highlight>
                  <a:srgbClr val="111111"/>
                </a:highlight>
              </a:rPr>
              <a:t>Consider implementing or </a:t>
            </a:r>
            <a:r>
              <a:rPr lang="en" sz="1050">
                <a:solidFill>
                  <a:srgbClr val="FFFFFF"/>
                </a:solidFill>
                <a:highlight>
                  <a:srgbClr val="111111"/>
                </a:highlight>
              </a:rPr>
              <a:t>enhancing</a:t>
            </a:r>
            <a:r>
              <a:rPr lang="en" sz="1050">
                <a:solidFill>
                  <a:srgbClr val="FFFFFF"/>
                </a:solidFill>
                <a:highlight>
                  <a:srgbClr val="111111"/>
                </a:highlight>
              </a:rPr>
              <a:t> loyalty programs to further engage and retain these high-spending customers.</a:t>
            </a:r>
            <a:endParaRPr sz="1050">
              <a:solidFill>
                <a:srgbClr val="FFFFFF"/>
              </a:solidFill>
              <a:highlight>
                <a:srgbClr val="111111"/>
              </a:highlight>
            </a:endParaRPr>
          </a:p>
          <a:p>
            <a:pPr indent="-2952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50"/>
              <a:buChar char="●"/>
            </a:pPr>
            <a:r>
              <a:rPr lang="en" sz="1050">
                <a:solidFill>
                  <a:srgbClr val="FFFFFF"/>
                </a:solidFill>
                <a:highlight>
                  <a:srgbClr val="111111"/>
                </a:highlight>
              </a:rPr>
              <a:t>Assess the popularity of specific menu items among the top spenders and consider optimizing the menu based on their preferences.</a:t>
            </a:r>
            <a:endParaRPr sz="1050">
              <a:solidFill>
                <a:srgbClr val="FFFFFF"/>
              </a:solidFill>
              <a:highlight>
                <a:srgbClr val="111111"/>
              </a:highlight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b2d5ec4cf3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2b2d5ec4cf3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FFFFFF"/>
                </a:solidFill>
                <a:highlight>
                  <a:srgbClr val="111111"/>
                </a:highlight>
              </a:rPr>
              <a:t>Here is the code I’ve implemented to create all 5 graphs. </a:t>
            </a:r>
            <a:endParaRPr sz="1050">
              <a:solidFill>
                <a:srgbClr val="FFFFFF"/>
              </a:solidFill>
              <a:highlight>
                <a:srgbClr val="11111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FFFFFF"/>
                </a:solidFill>
                <a:highlight>
                  <a:srgbClr val="111111"/>
                </a:highlight>
              </a:rPr>
              <a:t>At the top, I wanted to </a:t>
            </a:r>
            <a:r>
              <a:rPr lang="en" sz="1050">
                <a:solidFill>
                  <a:srgbClr val="FFFFFF"/>
                </a:solidFill>
                <a:highlight>
                  <a:srgbClr val="111111"/>
                </a:highlight>
              </a:rPr>
              <a:t>identify</a:t>
            </a:r>
            <a:r>
              <a:rPr lang="en" sz="1050">
                <a:solidFill>
                  <a:srgbClr val="FFFFFF"/>
                </a:solidFill>
                <a:highlight>
                  <a:srgbClr val="111111"/>
                </a:highlight>
              </a:rPr>
              <a:t> the most popular items for  entrees, desserts, aperitifs, and appetizers sold. </a:t>
            </a:r>
            <a:endParaRPr sz="1050">
              <a:solidFill>
                <a:srgbClr val="FFFFFF"/>
              </a:solidFill>
              <a:highlight>
                <a:srgbClr val="11111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FFFFFF"/>
                </a:solidFill>
                <a:highlight>
                  <a:srgbClr val="111111"/>
                </a:highlight>
              </a:rPr>
              <a:t>I first had to extract data from the merged dataset, and calculate the count for each item to visualize their popularity. </a:t>
            </a:r>
            <a:endParaRPr sz="1050">
              <a:solidFill>
                <a:srgbClr val="FFFFFF"/>
              </a:solidFill>
              <a:highlight>
                <a:srgbClr val="11111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FFFFFF"/>
                </a:solidFill>
                <a:highlight>
                  <a:srgbClr val="111111"/>
                </a:highlight>
              </a:rPr>
              <a:t>Then I went ahead and  created the bar graphs for each category including the titles, x and y axises, </a:t>
            </a:r>
            <a:r>
              <a:rPr lang="en" sz="1050">
                <a:solidFill>
                  <a:srgbClr val="FFFFFF"/>
                </a:solidFill>
                <a:highlight>
                  <a:srgbClr val="111111"/>
                </a:highlight>
              </a:rPr>
              <a:t>labelling</a:t>
            </a:r>
            <a:r>
              <a:rPr lang="en" sz="1050">
                <a:solidFill>
                  <a:srgbClr val="FFFFFF"/>
                </a:solidFill>
                <a:highlight>
                  <a:srgbClr val="111111"/>
                </a:highlight>
              </a:rPr>
              <a:t>, and making sure the bars looked pretty.</a:t>
            </a:r>
            <a:endParaRPr sz="1050">
              <a:solidFill>
                <a:srgbClr val="FFFFFF"/>
              </a:solidFill>
              <a:highlight>
                <a:srgbClr val="11111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FFFFFF"/>
              </a:solidFill>
              <a:highlight>
                <a:srgbClr val="11111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FFFFFF"/>
                </a:solidFill>
                <a:highlight>
                  <a:srgbClr val="111111"/>
                </a:highlight>
              </a:rPr>
              <a:t>In the bottom code, I wanted to do a comparison between the “name” column and “total_spent” column to </a:t>
            </a:r>
            <a:r>
              <a:rPr lang="en" sz="1050">
                <a:solidFill>
                  <a:srgbClr val="FFFFFF"/>
                </a:solidFill>
                <a:highlight>
                  <a:srgbClr val="111111"/>
                </a:highlight>
              </a:rPr>
              <a:t>identify</a:t>
            </a:r>
            <a:r>
              <a:rPr lang="en" sz="1050">
                <a:solidFill>
                  <a:srgbClr val="FFFFFF"/>
                </a:solidFill>
                <a:highlight>
                  <a:srgbClr val="111111"/>
                </a:highlight>
              </a:rPr>
              <a:t> top 5 most loyal customers that have spent their money . </a:t>
            </a:r>
            <a:endParaRPr sz="1050">
              <a:solidFill>
                <a:srgbClr val="FFFFFF"/>
              </a:solidFill>
              <a:highlight>
                <a:srgbClr val="11111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FFFFFF"/>
                </a:solidFill>
                <a:highlight>
                  <a:srgbClr val="111111"/>
                </a:highlight>
              </a:rPr>
              <a:t>Based on the “name” column, I had to remove any duplicates to ensure that each customer is represented uniquely. </a:t>
            </a:r>
            <a:endParaRPr sz="1050">
              <a:solidFill>
                <a:srgbClr val="FFFFFF"/>
              </a:solidFill>
              <a:highlight>
                <a:srgbClr val="11111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FFFFFF"/>
                </a:solidFill>
                <a:highlight>
                  <a:srgbClr val="111111"/>
                </a:highlight>
              </a:rPr>
              <a:t>Then I had to sort the dataset in descending order based on the “total_spent” colun, to identify the highest-spending customers. </a:t>
            </a:r>
            <a:endParaRPr sz="1050">
              <a:solidFill>
                <a:srgbClr val="FFFFFF"/>
              </a:solidFill>
              <a:highlight>
                <a:srgbClr val="11111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1100"/>
              </a:spcAft>
              <a:buNone/>
            </a:pPr>
            <a:r>
              <a:t/>
            </a:r>
            <a:endParaRPr sz="1050">
              <a:solidFill>
                <a:srgbClr val="FFFFFF"/>
              </a:solidFill>
              <a:highlight>
                <a:srgbClr val="111111"/>
              </a:highlight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b2d5ec4cf3_1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2b2d5ec4cf3_1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  <a:highlight>
                  <a:schemeClr val="lt1"/>
                </a:highlight>
                <a:latin typeface="Nunito Medium"/>
                <a:ea typeface="Nunito Medium"/>
                <a:cs typeface="Nunito Medium"/>
                <a:sym typeface="Nunito Medium"/>
              </a:rPr>
              <a:t>Introduce seasonal items or limited-time offers to keep the menu fresh and attract customers looking for variety</a:t>
            </a:r>
            <a:endParaRPr sz="1400">
              <a:solidFill>
                <a:schemeClr val="dk1"/>
              </a:solidFill>
              <a:highlight>
                <a:schemeClr val="lt1"/>
              </a:highlight>
              <a:latin typeface="Nunito Medium"/>
              <a:ea typeface="Nunito Medium"/>
              <a:cs typeface="Nunito Medium"/>
              <a:sym typeface="Nunito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  <a:highlight>
                  <a:schemeClr val="lt1"/>
                </a:highlight>
                <a:latin typeface="Nunito Medium"/>
                <a:ea typeface="Nunito Medium"/>
                <a:cs typeface="Nunito Medium"/>
                <a:sym typeface="Nunito Medium"/>
              </a:rPr>
              <a:t>Implement targeted promotions for the top-selling items to further enhance their popularity</a:t>
            </a:r>
            <a:endParaRPr sz="1400">
              <a:solidFill>
                <a:schemeClr val="dk1"/>
              </a:solidFill>
              <a:highlight>
                <a:schemeClr val="lt1"/>
              </a:highlight>
              <a:latin typeface="Nunito Medium"/>
              <a:ea typeface="Nunito Medium"/>
              <a:cs typeface="Nunito Medium"/>
              <a:sym typeface="Nunito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  <a:highlight>
                  <a:schemeClr val="lt1"/>
                </a:highlight>
                <a:latin typeface="Nunito Medium"/>
                <a:ea typeface="Nunito Medium"/>
                <a:cs typeface="Nunito Medium"/>
                <a:sym typeface="Nunito Medium"/>
              </a:rPr>
              <a:t>Adjust inventory levels based on the popularity of items to prevent shortages or excess stock</a:t>
            </a:r>
            <a:endParaRPr sz="1400">
              <a:solidFill>
                <a:schemeClr val="dk1"/>
              </a:solidFill>
              <a:highlight>
                <a:schemeClr val="lt1"/>
              </a:highlight>
              <a:latin typeface="Nunito Medium"/>
              <a:ea typeface="Nunito Medium"/>
              <a:cs typeface="Nunito Medium"/>
              <a:sym typeface="Nunito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  <a:highlight>
                  <a:schemeClr val="lt1"/>
                </a:highlight>
                <a:latin typeface="Nunito Medium"/>
                <a:ea typeface="Nunito Medium"/>
                <a:cs typeface="Nunito Medium"/>
                <a:sym typeface="Nunito Medium"/>
              </a:rPr>
              <a:t>Provide pairing recommendations for aperitifs with specific entrees or desserts to enhance the overall dining experience</a:t>
            </a:r>
            <a:endParaRPr sz="1400">
              <a:solidFill>
                <a:schemeClr val="dk1"/>
              </a:solidFill>
              <a:highlight>
                <a:schemeClr val="lt1"/>
              </a:highlight>
              <a:latin typeface="Nunito Medium"/>
              <a:ea typeface="Nunito Medium"/>
              <a:cs typeface="Nunito Medium"/>
              <a:sym typeface="Nunito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  <a:highlight>
                  <a:schemeClr val="lt1"/>
                </a:highlight>
                <a:latin typeface="Nunito Medium"/>
                <a:ea typeface="Nunito Medium"/>
                <a:cs typeface="Nunito Medium"/>
                <a:sym typeface="Nunito Medium"/>
              </a:rPr>
              <a:t>Introduce combo deals that include popular appetizers to encourage customers to try a variety of options</a:t>
            </a:r>
            <a:endParaRPr sz="140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b2d5ec4cf3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2b2d5ec4cf3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Roboto"/>
              <a:buNone/>
            </a:pPr>
            <a:r>
              <a:t/>
            </a:r>
            <a:endParaRPr sz="12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Adjusting the y-axis range on the graphs to highlight and make the differences between data points more apparent. This helps in emphasizing variations and trends by focusing on a specific range of values, making the visual representation more impactful.</a:t>
            </a:r>
            <a:endParaRPr sz="12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Figuring out whether to omit, replace, or interpolate missing data to maintain the integrity of the visualization.</a:t>
            </a:r>
            <a:endParaRPr sz="12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Exploring options such as grouping, aggregation, or using different visual elements to prevent redundancy and enhance clarity in the graphs.</a:t>
            </a:r>
            <a:endParaRPr sz="12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b2d5ec4cf3_1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2b2d5ec4cf3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1" marL="9144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Develop a feature that allows users to seamlessly incorporate data from new files into the existing system.</a:t>
            </a:r>
            <a:endParaRPr sz="12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Identify common tasks or operations within your code and encapsulate them into reusable functions. </a:t>
            </a:r>
            <a:endParaRPr sz="12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Design and implement a graphical interface that allows users to interact with your system easily. 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c6f73a04f_0_4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c6f73a04f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I imported matplot library to create the 5 bar graphs.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For the first code, I  extracted data from the merged dataset, and used one category at a time to calculate the total for each item.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Then I created the bar graphs to see which items had the most popularity for each category.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For the second code, in order to do customer loyalty analysis, this time I had to compare two columns “name” and “total_spent” to identify the highest-spending customers.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I also had to remove the duplicates to ensure that each customer is unique, then sorted in descending order based on total_spent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Finally I wrote a short analysis for each graph and added suggestions as to how Mojo Jojo can improve on running his business in the future.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THE END. 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c6f73a04f_0_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c6f73a04f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b2d5ec4cf3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b2d5ec4cf3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b2d5ec4cf3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2b2d5ec4cf3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2b2d5ec4cf3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2b2d5ec4cf3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b2d5ec4cf3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2b2d5ec4cf3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b2d5ec4cf3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2b2d5ec4cf3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c6f73a04f_0_1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c6f73a04f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b2d0ead8b0_0_64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2b2d0ead8b0_0_6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6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Relationship Id="rId4" Type="http://schemas.openxmlformats.org/officeDocument/2006/relationships/image" Target="../media/image24.png"/><Relationship Id="rId5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png"/><Relationship Id="rId4" Type="http://schemas.openxmlformats.org/officeDocument/2006/relationships/image" Target="../media/image21.png"/><Relationship Id="rId5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5.png"/><Relationship Id="rId4" Type="http://schemas.openxmlformats.org/officeDocument/2006/relationships/image" Target="../media/image22.png"/><Relationship Id="rId5" Type="http://schemas.openxmlformats.org/officeDocument/2006/relationships/image" Target="../media/image2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3.png"/><Relationship Id="rId4" Type="http://schemas.openxmlformats.org/officeDocument/2006/relationships/image" Target="../media/image29.png"/><Relationship Id="rId5" Type="http://schemas.openxmlformats.org/officeDocument/2006/relationships/image" Target="../media/image2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6.png"/><Relationship Id="rId5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2.png"/><Relationship Id="rId4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Nunito ExtraBold"/>
                <a:ea typeface="Nunito ExtraBold"/>
                <a:cs typeface="Nunito ExtraBold"/>
                <a:sym typeface="Nunito ExtraBold"/>
              </a:rPr>
              <a:t>Restaurant Orders - PEP 1</a:t>
            </a:r>
            <a:endParaRPr>
              <a:solidFill>
                <a:schemeClr val="lt1"/>
              </a:solidFill>
              <a:latin typeface="Nunito ExtraBold"/>
              <a:ea typeface="Nunito ExtraBold"/>
              <a:cs typeface="Nunito ExtraBold"/>
              <a:sym typeface="Nunito ExtraBold"/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The Powerpuff Girls aka Amrita, Jasmine, Gabby</a:t>
            </a:r>
            <a:endParaRPr sz="24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2"/>
          <p:cNvSpPr txBox="1"/>
          <p:nvPr>
            <p:ph type="title"/>
          </p:nvPr>
        </p:nvSpPr>
        <p:spPr>
          <a:xfrm>
            <a:off x="178500" y="2977950"/>
            <a:ext cx="6772500" cy="198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latin typeface="Nunito"/>
                <a:ea typeface="Nunito"/>
                <a:cs typeface="Nunito"/>
                <a:sym typeface="Nunito"/>
              </a:rPr>
              <a:t>Blossom harnessed SQLite magic to craft tables and shape the database. Navigating data columns with precision posed a challenge, but she embraced trial and error and turned obstacles into tech triumphs!</a:t>
            </a:r>
            <a:endParaRPr b="1" sz="340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26" name="Google Shape;12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724525"/>
            <a:ext cx="9144000" cy="11001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3999" cy="17245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51061" y="2977949"/>
            <a:ext cx="1979814" cy="198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3"/>
          <p:cNvSpPr txBox="1"/>
          <p:nvPr>
            <p:ph type="title"/>
          </p:nvPr>
        </p:nvSpPr>
        <p:spPr>
          <a:xfrm>
            <a:off x="372425" y="503950"/>
            <a:ext cx="79386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latin typeface="Nunito"/>
                <a:ea typeface="Nunito"/>
                <a:cs typeface="Nunito"/>
                <a:sym typeface="Nunito"/>
              </a:rPr>
              <a:t>Bubbles Data Delight: Charting Culinary Success</a:t>
            </a:r>
            <a:endParaRPr b="1" sz="280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34" name="Google Shape;13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18700" y="3759781"/>
            <a:ext cx="1391900" cy="13083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05250" y="1259650"/>
            <a:ext cx="3813451" cy="337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7725" y="1259638"/>
            <a:ext cx="3813444" cy="3215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325" y="1415650"/>
            <a:ext cx="3937624" cy="34237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34900" y="1415650"/>
            <a:ext cx="3937625" cy="344415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4"/>
          <p:cNvSpPr txBox="1"/>
          <p:nvPr>
            <p:ph type="title"/>
          </p:nvPr>
        </p:nvSpPr>
        <p:spPr>
          <a:xfrm>
            <a:off x="311700" y="555600"/>
            <a:ext cx="62643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latin typeface="Nunito"/>
                <a:ea typeface="Nunito"/>
                <a:cs typeface="Nunito"/>
                <a:sym typeface="Nunito"/>
              </a:rPr>
              <a:t>Visualization Pt2.</a:t>
            </a:r>
            <a:endParaRPr b="1" sz="280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44" name="Google Shape;144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13350" y="3583000"/>
            <a:ext cx="1457075" cy="1457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5"/>
          <p:cNvSpPr txBox="1"/>
          <p:nvPr>
            <p:ph type="title"/>
          </p:nvPr>
        </p:nvSpPr>
        <p:spPr>
          <a:xfrm>
            <a:off x="311700" y="555600"/>
            <a:ext cx="62643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latin typeface="Nunito"/>
                <a:ea typeface="Nunito"/>
                <a:cs typeface="Nunito"/>
                <a:sym typeface="Nunito"/>
              </a:rPr>
              <a:t>Visualization Pt3.</a:t>
            </a:r>
            <a:endParaRPr b="1" sz="280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50" name="Google Shape;15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7450" y="1311300"/>
            <a:ext cx="4489101" cy="3756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11850" y="3209950"/>
            <a:ext cx="1548525" cy="1858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6"/>
          <p:cNvSpPr txBox="1"/>
          <p:nvPr>
            <p:ph type="title"/>
          </p:nvPr>
        </p:nvSpPr>
        <p:spPr>
          <a:xfrm>
            <a:off x="328975" y="0"/>
            <a:ext cx="35229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800">
                <a:latin typeface="Nunito"/>
                <a:ea typeface="Nunito"/>
                <a:cs typeface="Nunito"/>
                <a:sym typeface="Nunito"/>
              </a:rPr>
              <a:t>Bubbles’ Data Dive</a:t>
            </a:r>
            <a:endParaRPr b="1" sz="280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57" name="Google Shape;15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22325" y="2474900"/>
            <a:ext cx="1770550" cy="279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5950" y="755700"/>
            <a:ext cx="4816508" cy="1816050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6"/>
          <p:cNvSpPr txBox="1"/>
          <p:nvPr/>
        </p:nvSpPr>
        <p:spPr>
          <a:xfrm>
            <a:off x="6068425" y="1103476"/>
            <a:ext cx="1353900" cy="11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Entrees, Desserts, </a:t>
            </a:r>
            <a:endParaRPr sz="15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Aperitifs</a:t>
            </a:r>
            <a:r>
              <a:rPr lang="en" sz="15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,</a:t>
            </a:r>
            <a:endParaRPr sz="15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Appetizers</a:t>
            </a:r>
            <a:endParaRPr sz="15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160" name="Google Shape;160;p26"/>
          <p:cNvCxnSpPr/>
          <p:nvPr/>
        </p:nvCxnSpPr>
        <p:spPr>
          <a:xfrm rot="10800000">
            <a:off x="5276982" y="1663725"/>
            <a:ext cx="664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61" name="Google Shape;161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5950" y="2767900"/>
            <a:ext cx="5415225" cy="227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7"/>
          <p:cNvSpPr txBox="1"/>
          <p:nvPr>
            <p:ph type="title"/>
          </p:nvPr>
        </p:nvSpPr>
        <p:spPr>
          <a:xfrm>
            <a:off x="311700" y="555600"/>
            <a:ext cx="77691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latin typeface="Nunito"/>
                <a:ea typeface="Nunito"/>
                <a:cs typeface="Nunito"/>
                <a:sym typeface="Nunito"/>
              </a:rPr>
              <a:t>Making Waves with Insights for Mojo Jojo Inc.</a:t>
            </a:r>
            <a:endParaRPr b="1" sz="28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67" name="Google Shape;167;p27"/>
          <p:cNvSpPr txBox="1"/>
          <p:nvPr>
            <p:ph idx="1" type="body"/>
          </p:nvPr>
        </p:nvSpPr>
        <p:spPr>
          <a:xfrm>
            <a:off x="311700" y="1311300"/>
            <a:ext cx="7110600" cy="383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5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Armed with visualizations and insightful analysis, Bubbles took center stage at Mojo Jojo Inc. Ready to revolutionize their culinary landscape, she shared a wave of strategic recommendations:</a:t>
            </a:r>
            <a:endParaRPr sz="18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42900" lvl="0" marL="457200" rtl="0" algn="l"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unito"/>
              <a:buChar char="●"/>
            </a:pPr>
            <a:r>
              <a:rPr lang="en" sz="18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Introduce seasonal items for variety.</a:t>
            </a:r>
            <a:endParaRPr sz="18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unito"/>
              <a:buChar char="●"/>
            </a:pPr>
            <a:r>
              <a:rPr lang="en" sz="18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Use promotions for top sellers.</a:t>
            </a:r>
            <a:endParaRPr sz="18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unito"/>
              <a:buChar char="●"/>
            </a:pPr>
            <a:r>
              <a:rPr lang="en" sz="18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Adjust inventory based on popularity.</a:t>
            </a:r>
            <a:endParaRPr sz="18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unito"/>
              <a:buChar char="●"/>
            </a:pPr>
            <a:r>
              <a:rPr lang="en" sz="18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Offer pairing suggestions for a better experience.</a:t>
            </a:r>
            <a:endParaRPr sz="18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unito"/>
              <a:buChar char="●"/>
            </a:pPr>
            <a:r>
              <a:rPr lang="en" sz="18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Introduce combo deals with popular appetizers.</a:t>
            </a:r>
            <a:endParaRPr sz="18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highlight>
                <a:schemeClr val="lt1"/>
              </a:highlight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500"/>
              </a:spcBef>
              <a:spcAft>
                <a:spcPts val="120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68" name="Google Shape;16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11342" y="2571750"/>
            <a:ext cx="1943408" cy="2525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8"/>
          <p:cNvSpPr txBox="1"/>
          <p:nvPr>
            <p:ph type="title"/>
          </p:nvPr>
        </p:nvSpPr>
        <p:spPr>
          <a:xfrm>
            <a:off x="311700" y="555600"/>
            <a:ext cx="7080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latin typeface="Nunito"/>
                <a:ea typeface="Nunito"/>
                <a:cs typeface="Nunito"/>
                <a:sym typeface="Nunito"/>
              </a:rPr>
              <a:t>The Powerpuff Girls Conquer Roadblocks</a:t>
            </a:r>
            <a:endParaRPr b="1" sz="28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74" name="Google Shape;174;p28"/>
          <p:cNvSpPr txBox="1"/>
          <p:nvPr>
            <p:ph idx="1" type="body"/>
          </p:nvPr>
        </p:nvSpPr>
        <p:spPr>
          <a:xfrm>
            <a:off x="311700" y="1389600"/>
            <a:ext cx="6045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Issues formatting graphs</a:t>
            </a:r>
            <a:endParaRPr sz="18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Limiting y-axis range to make differences more apparent</a:t>
            </a:r>
            <a:endParaRPr sz="18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Figuring out how handle null and repeating values </a:t>
            </a:r>
            <a:endParaRPr sz="18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i="1" lang="en" sz="18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Unfazed , Blossom, Bubbles and Buttercup turned challenges into stepping stones on their path to mastery by unraveling complexities!</a:t>
            </a:r>
            <a:endParaRPr i="1" sz="18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75" name="Google Shape;17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13525" y="3418150"/>
            <a:ext cx="2184000" cy="163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9"/>
          <p:cNvSpPr txBox="1"/>
          <p:nvPr>
            <p:ph type="title"/>
          </p:nvPr>
        </p:nvSpPr>
        <p:spPr>
          <a:xfrm>
            <a:off x="311700" y="555600"/>
            <a:ext cx="23892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latin typeface="Nunito"/>
                <a:ea typeface="Nunito"/>
                <a:cs typeface="Nunito"/>
                <a:sym typeface="Nunito"/>
              </a:rPr>
              <a:t>Next Sprint?</a:t>
            </a:r>
            <a:endParaRPr b="1" sz="28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81" name="Google Shape;181;p29"/>
          <p:cNvSpPr txBox="1"/>
          <p:nvPr>
            <p:ph idx="1" type="body"/>
          </p:nvPr>
        </p:nvSpPr>
        <p:spPr>
          <a:xfrm>
            <a:off x="311700" y="1586475"/>
            <a:ext cx="4558800" cy="329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Implement functionality for adding additional data from new files</a:t>
            </a:r>
            <a:endParaRPr sz="22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Abstract code blocks into reusable functions</a:t>
            </a:r>
            <a:endParaRPr sz="22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Create user interface</a:t>
            </a:r>
            <a:endParaRPr sz="22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descr="The Powerpuff Girls | The Powerpuff Girls Fanon Wikia | Fandom" id="182" name="Google Shape;18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1125" y="2274400"/>
            <a:ext cx="4323550" cy="267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3C47D"/>
        </a:solidFill>
      </p:bgPr>
    </p:bg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0"/>
          <p:cNvSpPr txBox="1"/>
          <p:nvPr>
            <p:ph type="title"/>
          </p:nvPr>
        </p:nvSpPr>
        <p:spPr>
          <a:xfrm>
            <a:off x="183725" y="2320088"/>
            <a:ext cx="4175100" cy="8208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50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DEMO TIME!</a:t>
            </a:r>
            <a:endParaRPr b="1" sz="50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descr="Mojo Jojo (2016 TV series) | Powerpuff Girls Wiki | Fandom" id="188" name="Google Shape;18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5700" y="311150"/>
            <a:ext cx="5138300" cy="4106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idx="1" type="body"/>
          </p:nvPr>
        </p:nvSpPr>
        <p:spPr>
          <a:xfrm>
            <a:off x="311700" y="3082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Powerpuff Tech’s elite freelance team is on a mission for MojoJojo Inc. We are crafting a restaurant order management </a:t>
            </a:r>
            <a:r>
              <a:rPr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system</a:t>
            </a:r>
            <a:r>
              <a:rPr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powered by the dynamic duo: Pandas and SQL. Mojo Jojo Inc. wants to skyrocket revenue, and we’re here to make it happen! What’s our secret? An Extract-Transform-Load (ETL) pipeline that transforms data from files for analysis. Get ready for an adventure in data driven dining!</a:t>
            </a:r>
            <a:endParaRPr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61" name="Google Shape;61;p14"/>
          <p:cNvPicPr preferRelativeResize="0"/>
          <p:nvPr/>
        </p:nvPicPr>
        <p:blipFill rotWithShape="1">
          <a:blip r:embed="rId3">
            <a:alphaModFix/>
          </a:blip>
          <a:srcRect b="21676" l="0" r="0" t="32823"/>
          <a:stretch/>
        </p:blipFill>
        <p:spPr>
          <a:xfrm>
            <a:off x="2345663" y="2259300"/>
            <a:ext cx="4452674" cy="2884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820">
                <a:latin typeface="Nunito"/>
                <a:ea typeface="Nunito"/>
                <a:cs typeface="Nunito"/>
                <a:sym typeface="Nunito"/>
              </a:rPr>
              <a:t>Merging Tables for Power-Packed Insight</a:t>
            </a:r>
            <a:endParaRPr b="1" sz="282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7" name="Google Shape;67;p15"/>
          <p:cNvSpPr txBox="1"/>
          <p:nvPr>
            <p:ph idx="1" type="body"/>
          </p:nvPr>
        </p:nvSpPr>
        <p:spPr>
          <a:xfrm>
            <a:off x="4942750" y="1152475"/>
            <a:ext cx="3889500" cy="36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The girls opted to craft the ER diagram first before </a:t>
            </a:r>
            <a:r>
              <a:rPr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extracting data. To achieve this, they merged the customer demographics and statistics table to establish a one-to-many relationship with the orders table</a:t>
            </a:r>
            <a:endParaRPr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68" name="Google Shape;6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525" y="1152463"/>
            <a:ext cx="4416451" cy="3005068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38300" y="3756500"/>
            <a:ext cx="1318025" cy="1312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/>
          <p:nvPr>
            <p:ph idx="1" type="body"/>
          </p:nvPr>
        </p:nvSpPr>
        <p:spPr>
          <a:xfrm>
            <a:off x="151675" y="3606675"/>
            <a:ext cx="7204800" cy="151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The villain HIM </a:t>
            </a:r>
            <a:r>
              <a:rPr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trapped</a:t>
            </a:r>
            <a:r>
              <a:rPr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in .csv and YAML files, seeks the Powerpuff girls tech skills to extract data. The trio used ‘import yaml’ and converted them to a pandas dataset  to effortlessly save the day. </a:t>
            </a:r>
            <a:endParaRPr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75" name="Google Shape;7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05400" y="3568944"/>
            <a:ext cx="1156900" cy="1400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7400" y="919275"/>
            <a:ext cx="2199700" cy="238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6"/>
          <p:cNvSpPr txBox="1"/>
          <p:nvPr/>
        </p:nvSpPr>
        <p:spPr>
          <a:xfrm>
            <a:off x="538525" y="303675"/>
            <a:ext cx="7930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The Powerpuff Girls’ YAML Magic Unleashed</a:t>
            </a:r>
            <a:endParaRPr b="1" sz="28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78" name="Google Shape;78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61663" y="991313"/>
            <a:ext cx="5243725" cy="248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620">
                <a:latin typeface="Nunito"/>
                <a:ea typeface="Nunito"/>
                <a:cs typeface="Nunito"/>
                <a:sym typeface="Nunito"/>
              </a:rPr>
              <a:t>Busting Repetition: Buttercup's Quest for Unique IDs</a:t>
            </a:r>
            <a:endParaRPr b="1" sz="262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84" name="Google Shape;84;p17"/>
          <p:cNvSpPr txBox="1"/>
          <p:nvPr>
            <p:ph idx="1" type="body"/>
          </p:nvPr>
        </p:nvSpPr>
        <p:spPr>
          <a:xfrm>
            <a:off x="311700" y="1130800"/>
            <a:ext cx="8520600" cy="166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Faced with the challenge of customers having multiple entries in customer_statistics, Buttercup harnessed her tech genius to </a:t>
            </a:r>
            <a:r>
              <a:rPr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aggregate</a:t>
            </a:r>
            <a:r>
              <a:rPr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and transform the data landscape. The result? A triumph over the </a:t>
            </a:r>
            <a:r>
              <a:rPr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repetition, paving the way for uniquely identified patrons, granting HIM newfound insight for customer analytics. </a:t>
            </a:r>
            <a:endParaRPr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85" name="Google Shape;8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100" y="3137225"/>
            <a:ext cx="7398725" cy="90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22825" y="3618507"/>
            <a:ext cx="1419925" cy="14519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820">
                <a:latin typeface="Nunito"/>
                <a:ea typeface="Nunito"/>
                <a:cs typeface="Nunito"/>
                <a:sym typeface="Nunito"/>
              </a:rPr>
              <a:t>Buttercup’s Inner Join Adventure </a:t>
            </a:r>
            <a:endParaRPr b="1" sz="282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92" name="Google Shape;92;p18"/>
          <p:cNvSpPr txBox="1"/>
          <p:nvPr>
            <p:ph idx="1" type="body"/>
          </p:nvPr>
        </p:nvSpPr>
        <p:spPr>
          <a:xfrm>
            <a:off x="311700" y="1152475"/>
            <a:ext cx="8073900" cy="85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To remedy the data imbalance between customer_demographics and customer_statistics Buttercup executed a merge using command: </a:t>
            </a:r>
            <a:endParaRPr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 </a:t>
            </a:r>
            <a:endParaRPr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93" name="Google Shape;9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36500" y="3586100"/>
            <a:ext cx="1487325" cy="1487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6675" y="2211375"/>
            <a:ext cx="8710650" cy="72075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8"/>
          <p:cNvSpPr txBox="1"/>
          <p:nvPr/>
        </p:nvSpPr>
        <p:spPr>
          <a:xfrm>
            <a:off x="311700" y="3232600"/>
            <a:ext cx="62406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By using inner join, Buttercup filtered out any customer_demographics that didn’t have any corresponding customer_id in customer_statistics. </a:t>
            </a:r>
            <a:endParaRPr sz="18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This ensures that the merged </a:t>
            </a:r>
            <a:r>
              <a:rPr lang="en" sz="18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dataset is focused solely on orders with optional associated customers. </a:t>
            </a:r>
            <a:endParaRPr sz="18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820">
                <a:latin typeface="Nunito"/>
                <a:ea typeface="Nunito"/>
                <a:cs typeface="Nunito"/>
                <a:sym typeface="Nunito"/>
              </a:rPr>
              <a:t>Symphony of Data Unification </a:t>
            </a:r>
            <a:endParaRPr b="1" sz="282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01" name="Google Shape;101;p19"/>
          <p:cNvSpPr txBox="1"/>
          <p:nvPr>
            <p:ph idx="1" type="body"/>
          </p:nvPr>
        </p:nvSpPr>
        <p:spPr>
          <a:xfrm>
            <a:off x="311700" y="1152475"/>
            <a:ext cx="8520600" cy="162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With a stroke of code, Buttercup orchestrated a union, creating a final merged dataframe. This strategic move set the stage for Blossom to uncover comprehensive insight propelling the girls further into their tech adventure. </a:t>
            </a:r>
            <a:endParaRPr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02" name="Google Shape;10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025" y="2854050"/>
            <a:ext cx="8463949" cy="742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20075" y="3760150"/>
            <a:ext cx="2383901" cy="1241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0"/>
          <p:cNvSpPr txBox="1"/>
          <p:nvPr>
            <p:ph type="title"/>
          </p:nvPr>
        </p:nvSpPr>
        <p:spPr>
          <a:xfrm>
            <a:off x="3504750" y="183775"/>
            <a:ext cx="5430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Nunito"/>
                <a:ea typeface="Nunito"/>
                <a:cs typeface="Nunito"/>
                <a:sym typeface="Nunito"/>
              </a:rPr>
              <a:t>Blossom Unleashes Charm in Data Insertion</a:t>
            </a:r>
            <a:endParaRPr b="1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09" name="Google Shape;109;p20"/>
          <p:cNvSpPr txBox="1"/>
          <p:nvPr>
            <p:ph idx="1" type="body"/>
          </p:nvPr>
        </p:nvSpPr>
        <p:spPr>
          <a:xfrm>
            <a:off x="3504750" y="1370325"/>
            <a:ext cx="5520300" cy="365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Used SQLite to create tables and database</a:t>
            </a:r>
            <a:endParaRPr sz="18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Challenging to keep track of all data columns and implement proper constraints and checks</a:t>
            </a:r>
            <a:endParaRPr sz="18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Plenty of trial and error involved!</a:t>
            </a:r>
            <a:endParaRPr sz="12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10" name="Google Shape;11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71675" y="3174450"/>
            <a:ext cx="1653299" cy="1904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332303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1"/>
          <p:cNvSpPr txBox="1"/>
          <p:nvPr>
            <p:ph type="title"/>
          </p:nvPr>
        </p:nvSpPr>
        <p:spPr>
          <a:xfrm>
            <a:off x="249650" y="194525"/>
            <a:ext cx="4393500" cy="62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Nunito"/>
                <a:ea typeface="Nunito"/>
                <a:cs typeface="Nunito"/>
                <a:sym typeface="Nunito"/>
              </a:rPr>
              <a:t>Cont.</a:t>
            </a:r>
            <a:endParaRPr b="1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17" name="Google Shape;117;p21"/>
          <p:cNvSpPr txBox="1"/>
          <p:nvPr>
            <p:ph idx="1" type="body"/>
          </p:nvPr>
        </p:nvSpPr>
        <p:spPr>
          <a:xfrm>
            <a:off x="4715225" y="703750"/>
            <a:ext cx="4196400" cy="24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Decided to extract data from final merged dataframe… for fun!</a:t>
            </a:r>
            <a:endParaRPr sz="18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Merged dataframe had order info for every row, but not always customer info</a:t>
            </a:r>
            <a:endParaRPr sz="18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18" name="Google Shape;11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5750" y="822126"/>
            <a:ext cx="4267400" cy="2081075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1"/>
          <p:cNvSpPr txBox="1"/>
          <p:nvPr>
            <p:ph idx="1" type="body"/>
          </p:nvPr>
        </p:nvSpPr>
        <p:spPr>
          <a:xfrm>
            <a:off x="249650" y="3043675"/>
            <a:ext cx="6908100" cy="215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Customer info could also repeat, so only unique customers could go into table</a:t>
            </a:r>
            <a:endParaRPr sz="18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Had to separate customer info and order info into different lists to be inserted separately via SQLite</a:t>
            </a:r>
            <a:endParaRPr sz="18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20" name="Google Shape;120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07737" y="2903200"/>
            <a:ext cx="2014961" cy="22215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